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5"/>
  </p:sldMasterIdLst>
  <p:notesMasterIdLst>
    <p:notesMasterId r:id="rId26"/>
  </p:notesMasterIdLst>
  <p:handoutMasterIdLst>
    <p:handoutMasterId r:id="rId27"/>
  </p:handoutMasterIdLst>
  <p:sldIdLst>
    <p:sldId id="2186" r:id="rId6"/>
    <p:sldId id="2187" r:id="rId7"/>
    <p:sldId id="2204" r:id="rId8"/>
    <p:sldId id="2205" r:id="rId9"/>
    <p:sldId id="2217" r:id="rId10"/>
    <p:sldId id="2188" r:id="rId11"/>
    <p:sldId id="2202" r:id="rId12"/>
    <p:sldId id="2203" r:id="rId13"/>
    <p:sldId id="2189" r:id="rId14"/>
    <p:sldId id="2206" r:id="rId15"/>
    <p:sldId id="2207" r:id="rId16"/>
    <p:sldId id="2208" r:id="rId17"/>
    <p:sldId id="2210" r:id="rId18"/>
    <p:sldId id="2211" r:id="rId19"/>
    <p:sldId id="2213" r:id="rId20"/>
    <p:sldId id="2209" r:id="rId21"/>
    <p:sldId id="2212" r:id="rId22"/>
    <p:sldId id="2214" r:id="rId23"/>
    <p:sldId id="2215" r:id="rId24"/>
    <p:sldId id="2216" r:id="rId25"/>
  </p:sldIdLst>
  <p:sldSz cx="6858000" cy="51435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71" userDrawn="1">
          <p15:clr>
            <a:srgbClr val="A4A3A4"/>
          </p15:clr>
        </p15:guide>
        <p15:guide id="2" pos="1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008000"/>
    <a:srgbClr val="FF0000"/>
    <a:srgbClr val="FF2929"/>
    <a:srgbClr val="FF0D0D"/>
    <a:srgbClr val="151C77"/>
    <a:srgbClr val="BFBFBF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8" autoAdjust="0"/>
    <p:restoredTop sz="96301" autoAdjust="0"/>
  </p:normalViewPr>
  <p:slideViewPr>
    <p:cSldViewPr snapToGrid="0">
      <p:cViewPr varScale="1">
        <p:scale>
          <a:sx n="121" d="100"/>
          <a:sy n="121" d="100"/>
        </p:scale>
        <p:origin x="2212" y="68"/>
      </p:cViewPr>
      <p:guideLst>
        <p:guide orient="horz" pos="671"/>
        <p:guide pos="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784" y="74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3325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BA287A-AF56-4C82-A7FF-366889FEB4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352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56B85B-B4CE-4942-8146-9A9854DA9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809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85750" y="4838700"/>
            <a:ext cx="62865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2500" y="925117"/>
            <a:ext cx="49149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500" b="1" i="1" dirty="0" smtClean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85750" y="923925"/>
            <a:ext cx="62865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85750" y="201217"/>
            <a:ext cx="628649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700" b="1" i="1" dirty="0" smtClean="0"/>
              <a:t>Business &amp; Enterprise Systems</a:t>
            </a:r>
          </a:p>
        </p:txBody>
      </p:sp>
      <p:pic>
        <p:nvPicPr>
          <p:cNvPr id="9" name="Picture 3" descr="C:\Users\Thomas.Corum\Desktop\BES-AFLCMC_Logo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0" y="1739793"/>
            <a:ext cx="2854534" cy="268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2989634" y="2185988"/>
            <a:ext cx="3801721" cy="70127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390418" y="4552293"/>
            <a:ext cx="2159830" cy="272120"/>
          </a:xfrm>
        </p:spPr>
        <p:txBody>
          <a:bodyPr anchor="b"/>
          <a:lstStyle>
            <a:lvl1pPr algn="r">
              <a:buNone/>
              <a:defRPr sz="1050">
                <a:solidFill>
                  <a:srgbClr val="151D7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0F7D-CE46-42BF-A08F-775A2109D28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4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693D-3298-4DB1-BFCA-91C8992DD36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6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06579" y="961903"/>
            <a:ext cx="1599009" cy="3724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171" y="961903"/>
            <a:ext cx="4685110" cy="3724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D481-B31B-452C-9442-0252919A43D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4DE8-F5A6-4696-9CB5-3D9C356F19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2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D431-692D-4C31-BC29-DF609560F19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3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168" y="1128712"/>
            <a:ext cx="3092054" cy="35575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525" y="1128712"/>
            <a:ext cx="3092053" cy="35575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E416-B656-40EC-8DED-97F40F4F2D7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4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11" y="108010"/>
            <a:ext cx="4533406" cy="80045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BD02-4493-4948-BF72-8978A65B9D4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9855-0517-4D9B-9251-12C5A432197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C629-8EAC-4BE3-8625-2B5FF131DB1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8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09" y="988558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952998"/>
            <a:ext cx="3833813" cy="36416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05990"/>
            <a:ext cx="2256235" cy="26886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0E33-9C31-46A6-8D10-7E0722B5EF9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6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979716"/>
            <a:ext cx="4114800" cy="25659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5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D6A5-973C-40AD-B5BB-5245AEA73BA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8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89466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75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1225" y="4894660"/>
            <a:ext cx="857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50" baseline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9E5A9D-6888-418A-9A7B-1A2E92681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264444" y="57150"/>
            <a:ext cx="4533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Line 1035"/>
          <p:cNvSpPr>
            <a:spLocks noChangeShapeType="1"/>
          </p:cNvSpPr>
          <p:nvPr/>
        </p:nvSpPr>
        <p:spPr bwMode="auto">
          <a:xfrm>
            <a:off x="285750" y="4838700"/>
            <a:ext cx="62865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 dirty="0"/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285750" y="923925"/>
            <a:ext cx="62865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 dirty="0"/>
          </a:p>
        </p:txBody>
      </p:sp>
      <p:sp>
        <p:nvSpPr>
          <p:cNvPr id="103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170" y="1128712"/>
            <a:ext cx="6298406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2nd Bullet</a:t>
            </a:r>
          </a:p>
        </p:txBody>
      </p:sp>
      <p:pic>
        <p:nvPicPr>
          <p:cNvPr id="1034" name="Picture 15" descr="C:\Users\Thomas.Corum\Desktop\BES-AFLCMC_Logo (2)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3" y="50665"/>
            <a:ext cx="85268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29"/>
          <p:cNvSpPr txBox="1">
            <a:spLocks noChangeArrowheads="1"/>
          </p:cNvSpPr>
          <p:nvPr userDrawn="1"/>
        </p:nvSpPr>
        <p:spPr bwMode="auto">
          <a:xfrm>
            <a:off x="152400" y="4838701"/>
            <a:ext cx="655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 i="1" dirty="0" smtClean="0">
                <a:solidFill>
                  <a:srgbClr val="000000"/>
                </a:solidFill>
                <a:latin typeface="Century Schoolbook" pitchFamily="18" charset="0"/>
              </a:rPr>
              <a:t>B r e a k </a:t>
            </a:r>
            <a:r>
              <a:rPr lang="en-US" sz="1200" b="1" i="1" dirty="0" err="1" smtClean="0">
                <a:solidFill>
                  <a:srgbClr val="000000"/>
                </a:solidFill>
                <a:latin typeface="Century Schoolbook" pitchFamily="18" charset="0"/>
              </a:rPr>
              <a:t>i</a:t>
            </a:r>
            <a:r>
              <a:rPr lang="en-US" sz="1200" b="1" i="1" dirty="0" smtClean="0">
                <a:solidFill>
                  <a:srgbClr val="000000"/>
                </a:solidFill>
                <a:latin typeface="Century Schoolbook" pitchFamily="18" charset="0"/>
              </a:rPr>
              <a:t> n g  B a r </a:t>
            </a:r>
            <a:r>
              <a:rPr lang="en-US" sz="1200" b="1" i="1" dirty="0" err="1" smtClean="0">
                <a:solidFill>
                  <a:srgbClr val="000000"/>
                </a:solidFill>
                <a:latin typeface="Century Schoolbook" pitchFamily="18" charset="0"/>
              </a:rPr>
              <a:t>r</a:t>
            </a:r>
            <a:r>
              <a:rPr lang="en-US" sz="1200" b="1" i="1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entury Schoolbook" pitchFamily="18" charset="0"/>
              </a:rPr>
              <a:t>i</a:t>
            </a:r>
            <a:r>
              <a:rPr lang="en-US" sz="1200" b="1" i="1" dirty="0" smtClean="0">
                <a:solidFill>
                  <a:srgbClr val="000000"/>
                </a:solidFill>
                <a:latin typeface="Century Schoolbook" pitchFamily="18" charset="0"/>
              </a:rPr>
              <a:t> e r s  …  S </a:t>
            </a:r>
            <a:r>
              <a:rPr lang="en-US" sz="1200" b="1" i="1" dirty="0" err="1" smtClean="0">
                <a:solidFill>
                  <a:srgbClr val="000000"/>
                </a:solidFill>
                <a:latin typeface="Century Schoolbook" pitchFamily="18" charset="0"/>
              </a:rPr>
              <a:t>i</a:t>
            </a:r>
            <a:r>
              <a:rPr lang="en-US" sz="1200" b="1" i="1" dirty="0" smtClean="0">
                <a:solidFill>
                  <a:srgbClr val="000000"/>
                </a:solidFill>
                <a:latin typeface="Century Schoolbook" pitchFamily="18" charset="0"/>
              </a:rPr>
              <a:t> n c e  1 9 4 7</a:t>
            </a:r>
            <a:endParaRPr lang="en-US" sz="1200" b="1" i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  <p:sldLayoutId id="2147486342" r:id="rId3"/>
    <p:sldLayoutId id="2147486343" r:id="rId4"/>
    <p:sldLayoutId id="2147486344" r:id="rId5"/>
    <p:sldLayoutId id="2147486345" r:id="rId6"/>
    <p:sldLayoutId id="2147486346" r:id="rId7"/>
    <p:sldLayoutId id="2147486347" r:id="rId8"/>
    <p:sldLayoutId id="2147486348" r:id="rId9"/>
    <p:sldLayoutId id="2147486349" r:id="rId10"/>
    <p:sldLayoutId id="21474863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5pPr>
      <a:lvl6pPr marL="3429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6pPr>
      <a:lvl7pPr marL="6858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7pPr>
      <a:lvl8pPr marL="10287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8pPr>
      <a:lvl9pPr marL="13716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9pPr>
    </p:titleStyle>
    <p:bodyStyle>
      <a:lvl1pPr marL="214313" indent="-214313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500" b="1">
          <a:solidFill>
            <a:schemeClr val="tx1"/>
          </a:solidFill>
          <a:latin typeface="+mn-lt"/>
          <a:ea typeface="+mn-ea"/>
          <a:cs typeface="+mn-cs"/>
        </a:defRPr>
      </a:lvl1pPr>
      <a:lvl2pPr marL="516731" indent="-211931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500" b="1">
          <a:solidFill>
            <a:schemeClr val="tx1"/>
          </a:solidFill>
          <a:latin typeface="+mn-lt"/>
        </a:defRPr>
      </a:lvl2pPr>
      <a:lvl3pPr marL="770335" indent="-167879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500" b="1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500" b="1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4796" y="2111430"/>
            <a:ext cx="3801721" cy="701278"/>
          </a:xfrm>
        </p:spPr>
        <p:txBody>
          <a:bodyPr/>
          <a:lstStyle/>
          <a:p>
            <a:r>
              <a:rPr lang="en-US" sz="2800" dirty="0" smtClean="0"/>
              <a:t>“State of BES”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FB0F7D-CE46-42BF-A08F-775A2109D281}" type="slidenum">
              <a:rPr lang="en-US" smtClean="0"/>
              <a:pPr>
                <a:defRPr/>
              </a:pPr>
              <a:t>1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797487" y="3614268"/>
            <a:ext cx="3801721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700" b="1" i="1" baseline="0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700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700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700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700" b="1" i="1">
                <a:solidFill>
                  <a:srgbClr val="151C77"/>
                </a:solidFill>
                <a:latin typeface="Arial" charset="0"/>
              </a:defRPr>
            </a:lvl5pPr>
            <a:lvl6pPr marL="342900" algn="r" rtl="0" eaLnBrk="0" fontAlgn="base" hangingPunct="0">
              <a:spcBef>
                <a:spcPct val="0"/>
              </a:spcBef>
              <a:spcAft>
                <a:spcPct val="0"/>
              </a:spcAft>
              <a:defRPr sz="2700" b="1" i="1">
                <a:solidFill>
                  <a:srgbClr val="151C77"/>
                </a:solidFill>
                <a:latin typeface="Arial" charset="0"/>
              </a:defRPr>
            </a:lvl6pPr>
            <a:lvl7pPr marL="685800" algn="r" rtl="0" eaLnBrk="0" fontAlgn="base" hangingPunct="0">
              <a:spcBef>
                <a:spcPct val="0"/>
              </a:spcBef>
              <a:spcAft>
                <a:spcPct val="0"/>
              </a:spcAft>
              <a:defRPr sz="2700" b="1" i="1">
                <a:solidFill>
                  <a:srgbClr val="151C77"/>
                </a:solidFill>
                <a:latin typeface="Arial" charset="0"/>
              </a:defRPr>
            </a:lvl7pPr>
            <a:lvl8pPr marL="1028700" algn="r" rtl="0" eaLnBrk="0" fontAlgn="base" hangingPunct="0">
              <a:spcBef>
                <a:spcPct val="0"/>
              </a:spcBef>
              <a:spcAft>
                <a:spcPct val="0"/>
              </a:spcAft>
              <a:defRPr sz="2700" b="1" i="1">
                <a:solidFill>
                  <a:srgbClr val="151C77"/>
                </a:solidFill>
                <a:latin typeface="Arial" charset="0"/>
              </a:defRPr>
            </a:lvl8pPr>
            <a:lvl9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7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sz="2000" kern="0" dirty="0" smtClean="0"/>
              <a:t>Col Kyle Reybitz</a:t>
            </a:r>
          </a:p>
          <a:p>
            <a:r>
              <a:rPr lang="en-US" sz="2000" kern="0" dirty="0" smtClean="0"/>
              <a:t>Deputy PEO</a:t>
            </a:r>
          </a:p>
          <a:p>
            <a:r>
              <a:rPr lang="en-US" sz="2000" kern="0" dirty="0" smtClean="0"/>
              <a:t>31 Jan 18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2230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17" y="57150"/>
            <a:ext cx="5289127" cy="857250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DoDI</a:t>
            </a:r>
            <a:r>
              <a:rPr lang="en-US" dirty="0" smtClean="0"/>
              <a:t> 5000.75</a:t>
            </a:r>
            <a:br>
              <a:rPr lang="en-US" dirty="0" smtClean="0"/>
            </a:br>
            <a:r>
              <a:rPr lang="en-US" sz="2000" dirty="0" smtClean="0"/>
              <a:t>Business Capability Acquisition Cycle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10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7170" y="1006760"/>
            <a:ext cx="6298406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6731" indent="-211931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2pPr>
            <a:lvl3pPr marL="770335" indent="-167879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smtClean="0"/>
              <a:t>The reason behind the changes:</a:t>
            </a:r>
          </a:p>
          <a:p>
            <a:pPr lvl="1"/>
            <a:r>
              <a:rPr lang="en-US" sz="1400" kern="0" smtClean="0"/>
              <a:t>DoDI 5000.02 milestones, models and documentation did not provide the proper structure for managing business systems</a:t>
            </a:r>
          </a:p>
          <a:p>
            <a:pPr lvl="1"/>
            <a:r>
              <a:rPr lang="en-US" sz="1400" kern="0" smtClean="0"/>
              <a:t>In practice… tailoring for a business system often took too much time and effort, making it hard to justify the benefits it produced</a:t>
            </a:r>
          </a:p>
          <a:p>
            <a:r>
              <a:rPr lang="en-US" sz="1400" kern="0" smtClean="0"/>
              <a:t>The biggest differences from previous state of practice:</a:t>
            </a:r>
          </a:p>
          <a:p>
            <a:pPr lvl="1"/>
            <a:r>
              <a:rPr lang="en-US" sz="1400" kern="0" smtClean="0"/>
              <a:t>Alignment of acquisition, functional, infrastructure and IT investment governance to streamline decision-making</a:t>
            </a:r>
          </a:p>
          <a:p>
            <a:pPr lvl="1"/>
            <a:r>
              <a:rPr lang="en-US" sz="1400" kern="0" smtClean="0"/>
              <a:t>Information-centric approach to evaluating programs rather than reliance on acquisition and requirements documentation</a:t>
            </a:r>
          </a:p>
          <a:p>
            <a:pPr lvl="1"/>
            <a:r>
              <a:rPr lang="en-US" sz="1400" kern="0" smtClean="0"/>
              <a:t>Reflects elimination of statutory requirements for Major Automated Information Systems (repeal of title 10 Chapter 144A -- effective September 30, 2017)</a:t>
            </a:r>
          </a:p>
          <a:p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0989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17" y="57150"/>
            <a:ext cx="5289127" cy="857250"/>
          </a:xfrm>
        </p:spPr>
        <p:txBody>
          <a:bodyPr/>
          <a:lstStyle/>
          <a:p>
            <a:r>
              <a:rPr lang="en-US" dirty="0" smtClean="0"/>
              <a:t>BCAC Process Overview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11</a:t>
            </a:fld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895920"/>
            <a:ext cx="6858000" cy="4070295"/>
            <a:chOff x="-113527" y="882774"/>
            <a:chExt cx="9287975" cy="5081618"/>
          </a:xfrm>
        </p:grpSpPr>
        <p:sp>
          <p:nvSpPr>
            <p:cNvPr id="8" name="Rectangle 7"/>
            <p:cNvSpPr/>
            <p:nvPr/>
          </p:nvSpPr>
          <p:spPr>
            <a:xfrm>
              <a:off x="4271804" y="4704150"/>
              <a:ext cx="759777" cy="1079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7160" y="4974810"/>
              <a:ext cx="463696" cy="817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423" y="882774"/>
              <a:ext cx="5358333" cy="48961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2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5464" y="887400"/>
              <a:ext cx="5518984" cy="489612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000" b="1">
                <a:solidFill>
                  <a:prstClr val="white"/>
                </a:solidFill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>
              <a:off x="7292745" y="2109434"/>
              <a:ext cx="562355" cy="296166"/>
            </a:xfrm>
            <a:prstGeom prst="bentConnector3">
              <a:avLst>
                <a:gd name="adj1" fmla="val 987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18" idx="1"/>
            </p:cNvCxnSpPr>
            <p:nvPr/>
          </p:nvCxnSpPr>
          <p:spPr>
            <a:xfrm rot="10800000" flipV="1">
              <a:off x="5687448" y="2097348"/>
              <a:ext cx="680332" cy="363114"/>
            </a:xfrm>
            <a:prstGeom prst="bentConnector3">
              <a:avLst>
                <a:gd name="adj1" fmla="val 9928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Arrow 13"/>
            <p:cNvSpPr/>
            <p:nvPr/>
          </p:nvSpPr>
          <p:spPr>
            <a:xfrm>
              <a:off x="7056120" y="1012260"/>
              <a:ext cx="2057400" cy="908050"/>
            </a:xfrm>
            <a:prstGeom prst="rightArrow">
              <a:avLst/>
            </a:prstGeom>
            <a:solidFill>
              <a:srgbClr val="0000FF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5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Capability </a:t>
              </a:r>
              <a:br>
                <a:rPr lang="en-US" sz="95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5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  <a:endParaRPr lang="en-US" sz="9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485448" y="1012260"/>
              <a:ext cx="2057400" cy="908049"/>
            </a:xfrm>
            <a:prstGeom prst="rightArrow">
              <a:avLst/>
            </a:prstGeom>
            <a:solidFill>
              <a:srgbClr val="0000FF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System </a:t>
              </a:r>
              <a:b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Acquisition Testing </a:t>
              </a:r>
              <a:br>
                <a:rPr lang="en-US" sz="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Deployment</a:t>
              </a:r>
              <a:endParaRPr lang="en-US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5122164" y="2005908"/>
              <a:ext cx="182880" cy="182880"/>
            </a:xfrm>
            <a:prstGeom prst="diamond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7103364" y="2005908"/>
              <a:ext cx="182880" cy="182880"/>
            </a:xfrm>
            <a:prstGeom prst="diamond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6367780" y="2005908"/>
              <a:ext cx="182880" cy="182880"/>
            </a:xfrm>
            <a:prstGeom prst="diamond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6761480" y="2005908"/>
              <a:ext cx="182880" cy="182880"/>
            </a:xfrm>
            <a:prstGeom prst="diamond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0" name="Elbow Connector 19"/>
            <p:cNvCxnSpPr>
              <a:stCxn id="16" idx="1"/>
            </p:cNvCxnSpPr>
            <p:nvPr/>
          </p:nvCxnSpPr>
          <p:spPr>
            <a:xfrm rot="10800000" flipV="1">
              <a:off x="4267202" y="2097347"/>
              <a:ext cx="854963" cy="350163"/>
            </a:xfrm>
            <a:prstGeom prst="bentConnector3">
              <a:avLst>
                <a:gd name="adj1" fmla="val 10109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0800000" flipV="1">
              <a:off x="2437638" y="2109434"/>
              <a:ext cx="923798" cy="365379"/>
            </a:xfrm>
            <a:prstGeom prst="bentConnector3">
              <a:avLst>
                <a:gd name="adj1" fmla="val 10059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28" idx="1"/>
            </p:cNvCxnSpPr>
            <p:nvPr/>
          </p:nvCxnSpPr>
          <p:spPr>
            <a:xfrm rot="10800000" flipV="1">
              <a:off x="773176" y="2098110"/>
              <a:ext cx="922528" cy="307490"/>
            </a:xfrm>
            <a:prstGeom prst="bentConnector3">
              <a:avLst>
                <a:gd name="adj1" fmla="val 9955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Arrow 22"/>
            <p:cNvSpPr/>
            <p:nvPr/>
          </p:nvSpPr>
          <p:spPr>
            <a:xfrm>
              <a:off x="3662330" y="1022420"/>
              <a:ext cx="2057400" cy="908050"/>
            </a:xfrm>
            <a:prstGeom prst="rightArrow">
              <a:avLst/>
            </a:prstGeom>
            <a:solidFill>
              <a:srgbClr val="0000FF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System </a:t>
              </a:r>
              <a:br>
                <a:rPr lang="en-US" sz="7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Functional Requirements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Acquisition Planning</a:t>
              </a:r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775770" y="1016953"/>
              <a:ext cx="2057400" cy="908049"/>
            </a:xfrm>
            <a:prstGeom prst="rightArrow">
              <a:avLst/>
            </a:prstGeom>
            <a:solidFill>
              <a:srgbClr val="006600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Solution </a:t>
              </a:r>
              <a:br>
                <a:rPr lang="en-US" sz="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endParaRPr lang="en-US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20320" y="1012260"/>
              <a:ext cx="2057400" cy="908050"/>
            </a:xfrm>
            <a:prstGeom prst="rightArrow">
              <a:avLst/>
            </a:prstGeom>
            <a:solidFill>
              <a:srgbClr val="006600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5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Capability Need Identification </a:t>
              </a:r>
              <a:endParaRPr lang="en-US" sz="9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4504" y="2441160"/>
              <a:ext cx="1643380" cy="317140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fontScale="85000" lnSpcReduction="10000"/>
            </a:bodyPr>
            <a:lstStyle/>
            <a:p>
              <a:pPr fontAlgn="auto">
                <a:spcBef>
                  <a:spcPts val="60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Activities/Products: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Identifies Business/Mission need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Capabilities to deliver business need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 Measures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 Alignment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Applicable Laws, Regulations &amp; Policies (</a:t>
              </a:r>
              <a:r>
                <a:rPr lang="en-US" sz="1100" dirty="0" err="1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LRP</a:t>
              </a: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 to complete next steps</a:t>
              </a: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113527" y="895570"/>
              <a:ext cx="8592047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sz="1050" b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Phase 1:</a:t>
              </a:r>
              <a:r>
                <a:rPr lang="en-US" sz="1050" b="1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Phase 2:	 Phase 3:                     Phase 4:                 Phase 5:</a:t>
              </a:r>
            </a:p>
          </p:txBody>
        </p:sp>
        <p:sp>
          <p:nvSpPr>
            <p:cNvPr id="28" name="Diamond 27"/>
            <p:cNvSpPr/>
            <p:nvPr/>
          </p:nvSpPr>
          <p:spPr>
            <a:xfrm>
              <a:off x="1695704" y="2006670"/>
              <a:ext cx="182880" cy="182880"/>
            </a:xfrm>
            <a:prstGeom prst="diamond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Diamond 28"/>
            <p:cNvSpPr/>
            <p:nvPr/>
          </p:nvSpPr>
          <p:spPr>
            <a:xfrm>
              <a:off x="3391408" y="2006670"/>
              <a:ext cx="182880" cy="182880"/>
            </a:xfrm>
            <a:prstGeom prst="diamond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0735" y="1748891"/>
              <a:ext cx="1139747" cy="35998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sz="8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 Analysis </a:t>
              </a:r>
            </a:p>
            <a:p>
              <a:pPr fontAlgn="auto">
                <a:spcAft>
                  <a:spcPts val="0"/>
                </a:spcAft>
              </a:pPr>
              <a:r>
                <a:rPr lang="en-US" sz="8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57119" y="1737360"/>
              <a:ext cx="1333500" cy="4057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fontScale="92500" lnSpcReduction="10000"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sz="9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Functional </a:t>
              </a:r>
            </a:p>
            <a:p>
              <a:pPr fontAlgn="auto">
                <a:spcAft>
                  <a:spcPts val="0"/>
                </a:spcAft>
              </a:pPr>
              <a:r>
                <a:rPr lang="en-US" sz="9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Requirements ATP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84955" y="1737360"/>
              <a:ext cx="1139747" cy="35998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fontScale="92500" lnSpcReduction="20000"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sz="9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Acquisition </a:t>
              </a:r>
            </a:p>
            <a:p>
              <a:pPr fontAlgn="auto">
                <a:spcAft>
                  <a:spcPts val="0"/>
                </a:spcAft>
              </a:pPr>
              <a:r>
                <a:rPr lang="en-US" sz="9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ATP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21732" y="1737360"/>
              <a:ext cx="1357354" cy="434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sz="9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Limited  Deployment</a:t>
              </a:r>
              <a:br>
                <a:rPr lang="en-US" sz="9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ATP(s)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51119" y="2125848"/>
              <a:ext cx="1139747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sz="7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</a:t>
              </a:r>
              <a:br>
                <a:rPr lang="en-US" sz="7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Deployment</a:t>
              </a:r>
              <a:br>
                <a:rPr lang="en-US" sz="7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91220" y="1737360"/>
              <a:ext cx="1139747" cy="4057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fontScale="92500" lnSpcReduction="10000"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sz="9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Capability Support</a:t>
              </a:r>
              <a:br>
                <a:rPr lang="en-US" sz="9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97379" y="2424600"/>
              <a:ext cx="1643380" cy="335661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fontScale="85000" lnSpcReduction="10000"/>
            </a:bodyPr>
            <a:lstStyle/>
            <a:p>
              <a:pPr fontAlgn="auto">
                <a:spcBef>
                  <a:spcPts val="60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Activities/Products: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Builds upon </a:t>
              </a:r>
              <a:r>
                <a:rPr lang="en-US" sz="1100" dirty="0" err="1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CRD</a:t>
              </a:r>
              <a:endParaRPr lang="en-US" sz="1100" dirty="0" smtClean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Develops “To-Be” Capability Process Maps (CPMs)  for each business capability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Develops initial Capability Implementation </a:t>
              </a:r>
              <a:r>
                <a:rPr lang="en-US" sz="110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 (CIP)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Determines rough order of magnitude (ROM) estimate and cost benefit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85444" y="2415226"/>
              <a:ext cx="1742137" cy="35039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fontAlgn="auto">
                <a:spcBef>
                  <a:spcPts val="60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Activities/Products</a:t>
              </a: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Identify/Define IT Functional </a:t>
              </a:r>
              <a:r>
                <a:rPr lang="en-US" sz="900" dirty="0" err="1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Reqts</a:t>
              </a: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900" dirty="0" err="1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ITFRs</a:t>
              </a: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&amp; Information Assets (IA)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Conduct Market Analysis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Acquisition Strategy Determination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 Approach Decision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 Identified</a:t>
              </a: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</a:pPr>
              <a:endParaRPr lang="en-US" sz="900" dirty="0" smtClean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58480" y="2460461"/>
              <a:ext cx="1643380" cy="35039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fontAlgn="auto">
                <a:spcBef>
                  <a:spcPts val="60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Activities/Products: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 Selection Decision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Fit-Gap Analysis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Design Specifications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Establishment of Cost, Schedule, and Performance </a:t>
              </a: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</a:pPr>
              <a:endParaRPr lang="en-US" sz="900" dirty="0" smtClean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54174" y="2488308"/>
              <a:ext cx="1643380" cy="320696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fontAlgn="auto">
                <a:spcBef>
                  <a:spcPts val="60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Activities/Products: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Limited Deployment Testing Results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Operational Testing Results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Mature Software Capability</a:t>
              </a:r>
            </a:p>
            <a:p>
              <a:pPr marL="171450" indent="-17145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Transition and Sustainment Plan</a:t>
              </a:r>
            </a:p>
          </p:txBody>
        </p:sp>
        <p:cxnSp>
          <p:nvCxnSpPr>
            <p:cNvPr id="40" name="Straight Arrow Connector 39"/>
            <p:cNvCxnSpPr>
              <a:stCxn id="18" idx="3"/>
              <a:endCxn id="19" idx="1"/>
            </p:cNvCxnSpPr>
            <p:nvPr/>
          </p:nvCxnSpPr>
          <p:spPr>
            <a:xfrm>
              <a:off x="6550660" y="2097348"/>
              <a:ext cx="2108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flipH="1">
              <a:off x="7951553" y="2101031"/>
              <a:ext cx="562355" cy="296166"/>
            </a:xfrm>
            <a:prstGeom prst="bentConnector3">
              <a:avLst>
                <a:gd name="adj1" fmla="val 987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Diamond 41"/>
            <p:cNvSpPr/>
            <p:nvPr/>
          </p:nvSpPr>
          <p:spPr>
            <a:xfrm>
              <a:off x="8520849" y="2009919"/>
              <a:ext cx="182880" cy="182880"/>
            </a:xfrm>
            <a:prstGeom prst="diamond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84993" y="2156459"/>
              <a:ext cx="1139747" cy="4057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fontAlgn="auto">
                <a:spcAft>
                  <a:spcPts val="0"/>
                </a:spcAft>
              </a:pPr>
              <a:r>
                <a:rPr lang="en-US" sz="6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Ongoing Capability </a:t>
              </a:r>
            </a:p>
            <a:p>
              <a:pPr fontAlgn="auto">
                <a:spcAft>
                  <a:spcPts val="0"/>
                </a:spcAft>
              </a:pPr>
              <a:r>
                <a:rPr lang="en-US" sz="600" b="1" i="1" dirty="0" smtClean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ATP(s)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26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17" y="57150"/>
            <a:ext cx="5289127" cy="857250"/>
          </a:xfrm>
        </p:spPr>
        <p:txBody>
          <a:bodyPr/>
          <a:lstStyle/>
          <a:p>
            <a:r>
              <a:rPr lang="en-US" dirty="0" smtClean="0"/>
              <a:t>BCAC Implementation Status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12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4" name="Rectangle 14"/>
          <p:cNvSpPr txBox="1">
            <a:spLocks noChangeArrowheads="1"/>
          </p:cNvSpPr>
          <p:nvPr/>
        </p:nvSpPr>
        <p:spPr bwMode="auto">
          <a:xfrm>
            <a:off x="189584" y="1023205"/>
            <a:ext cx="651894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6731" indent="-211931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2pPr>
            <a:lvl3pPr marL="770335" indent="-167879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smtClean="0"/>
              <a:t>AFMAN 63-144 – </a:t>
            </a:r>
            <a:r>
              <a:rPr lang="en-US" altLang="en-US" i="1" kern="0" smtClean="0"/>
              <a:t>Business Capability Requirements, Compliance, and System Acquisition</a:t>
            </a:r>
          </a:p>
          <a:p>
            <a:pPr lvl="1"/>
            <a:r>
              <a:rPr lang="en-US" altLang="en-US" kern="0" smtClean="0"/>
              <a:t>Under review with BCAC Working Group</a:t>
            </a:r>
          </a:p>
          <a:p>
            <a:pPr lvl="1"/>
            <a:r>
              <a:rPr lang="en-US" altLang="en-US" kern="0" smtClean="0"/>
              <a:t>Pending 2-ltr “re-coord”</a:t>
            </a:r>
          </a:p>
          <a:p>
            <a:r>
              <a:rPr lang="en-US" altLang="en-US" kern="0" smtClean="0"/>
              <a:t>BES Way-Ahead</a:t>
            </a:r>
          </a:p>
          <a:p>
            <a:pPr lvl="1"/>
            <a:r>
              <a:rPr lang="en-US" altLang="en-US" kern="0" smtClean="0"/>
              <a:t>Have a few systems in “hybrid” status to exercise the process</a:t>
            </a:r>
          </a:p>
          <a:p>
            <a:pPr lvl="1"/>
            <a:r>
              <a:rPr lang="en-US" altLang="en-US" kern="0" smtClean="0"/>
              <a:t>Developing instructional templates to support legacy systems</a:t>
            </a:r>
          </a:p>
          <a:p>
            <a:r>
              <a:rPr lang="en-US" altLang="en-US" kern="0" smtClean="0"/>
              <a:t>Community of Practice -- </a:t>
            </a:r>
            <a:r>
              <a:rPr lang="en-US" altLang="en-US" i="1" kern="0" smtClean="0"/>
              <a:t>forthcoming</a:t>
            </a:r>
            <a:endParaRPr lang="en-US" altLang="en-US" kern="0" smtClean="0"/>
          </a:p>
          <a:p>
            <a:pPr lvl="1"/>
            <a:r>
              <a:rPr lang="en-US" altLang="en-US" kern="0" smtClean="0"/>
              <a:t>Updated information</a:t>
            </a:r>
          </a:p>
          <a:p>
            <a:pPr lvl="1"/>
            <a:r>
              <a:rPr lang="en-US" altLang="en-US" kern="0" smtClean="0"/>
              <a:t>Briefing Examples</a:t>
            </a:r>
          </a:p>
          <a:p>
            <a:pPr lvl="1"/>
            <a:r>
              <a:rPr lang="en-US" altLang="en-US" kern="0" smtClean="0"/>
              <a:t>Sustainment Documents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40054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92" y="57150"/>
            <a:ext cx="5283652" cy="857250"/>
          </a:xfrm>
        </p:spPr>
        <p:txBody>
          <a:bodyPr/>
          <a:lstStyle/>
          <a:p>
            <a:r>
              <a:rPr lang="en-US" dirty="0" smtClean="0"/>
              <a:t>Other Ongoing HHQ Efforts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13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3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92" y="57150"/>
            <a:ext cx="5283652" cy="857250"/>
          </a:xfrm>
        </p:spPr>
        <p:txBody>
          <a:bodyPr/>
          <a:lstStyle/>
          <a:p>
            <a:r>
              <a:rPr lang="en-US" dirty="0" smtClean="0"/>
              <a:t>BES Agile Dev Initiatives </a:t>
            </a:r>
            <a:br>
              <a:rPr lang="en-US" dirty="0" smtClean="0"/>
            </a:br>
            <a:r>
              <a:rPr lang="en-US" sz="2000" dirty="0" smtClean="0"/>
              <a:t>at a glance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14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2423" y="979307"/>
            <a:ext cx="6409298" cy="31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6731" indent="-211931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2pPr>
            <a:lvl3pPr marL="770335" indent="-167879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500" b="1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 smtClean="0"/>
              <a:t>5 pilots selected at Feb 2017 Senior Leader agile on-site</a:t>
            </a:r>
          </a:p>
          <a:p>
            <a:pPr lvl="1"/>
            <a:r>
              <a:rPr lang="en-US" sz="1200" kern="0" dirty="0" smtClean="0"/>
              <a:t>AFWAY (HIC):  Organic development w </a:t>
            </a:r>
            <a:r>
              <a:rPr lang="en-US" sz="1200" kern="0" dirty="0" err="1" smtClean="0"/>
              <a:t>Ctr</a:t>
            </a:r>
            <a:r>
              <a:rPr lang="en-US" sz="1200" kern="0" dirty="0" smtClean="0"/>
              <a:t> augmentation</a:t>
            </a:r>
          </a:p>
          <a:p>
            <a:pPr lvl="1"/>
            <a:r>
              <a:rPr lang="en-US" sz="1200" kern="0" dirty="0" smtClean="0"/>
              <a:t>OPA (HIH):  Outsourced development, hybrid delivery team</a:t>
            </a:r>
          </a:p>
          <a:p>
            <a:pPr lvl="1"/>
            <a:r>
              <a:rPr lang="en-US" sz="1200" kern="0" dirty="0" smtClean="0"/>
              <a:t>MSAT (HIA): Outsourced, Fixed-Price Contract</a:t>
            </a:r>
          </a:p>
          <a:p>
            <a:pPr lvl="1"/>
            <a:r>
              <a:rPr lang="en-US" sz="1200" kern="0" dirty="0" smtClean="0"/>
              <a:t>NEXGEN (HIB): Outsourced, configuration of COTS solution</a:t>
            </a:r>
          </a:p>
          <a:p>
            <a:pPr lvl="1"/>
            <a:r>
              <a:rPr lang="en-US" sz="1200" kern="0" dirty="0" smtClean="0"/>
              <a:t>ARMS (HIB):  Two dev teams – organic (sustain) and contractor (dev)</a:t>
            </a:r>
          </a:p>
          <a:p>
            <a:pPr lvl="1"/>
            <a:r>
              <a:rPr lang="en-US" sz="1200" kern="0" dirty="0" smtClean="0"/>
              <a:t>PBES (HIB) briefed as pilot during MITS (May 17)</a:t>
            </a:r>
          </a:p>
          <a:p>
            <a:r>
              <a:rPr lang="en-US" sz="1400" kern="0" dirty="0" smtClean="0"/>
              <a:t>Working well - Embraced Scrum Methodology; better collaboration between </a:t>
            </a:r>
            <a:r>
              <a:rPr lang="en-US" sz="1400" kern="0" dirty="0" err="1" smtClean="0"/>
              <a:t>reqmnts</a:t>
            </a:r>
            <a:r>
              <a:rPr lang="en-US" sz="1400" kern="0" dirty="0" smtClean="0"/>
              <a:t> owners and developers; joy of seeing results with every sprint</a:t>
            </a:r>
          </a:p>
          <a:p>
            <a:r>
              <a:rPr lang="en-US" sz="1400" kern="0" dirty="0" smtClean="0"/>
              <a:t>To improve - Speed requires more automated tests– need our BES contract developers to bring more automate unit testing of code, and their assistance to build automated end-user tests scripts</a:t>
            </a:r>
          </a:p>
          <a:p>
            <a:r>
              <a:rPr lang="en-US" sz="1400" kern="0" dirty="0" smtClean="0"/>
              <a:t>More investment in training – 13 members complete training for Scrum Master certification – counting on our Industry partners to match us!</a:t>
            </a:r>
            <a:endParaRPr lang="en-US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276917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81"/>
            <a:ext cx="5724437" cy="857250"/>
          </a:xfrm>
        </p:spPr>
        <p:txBody>
          <a:bodyPr/>
          <a:lstStyle/>
          <a:p>
            <a:r>
              <a:rPr lang="en-US" sz="2400" dirty="0" smtClean="0"/>
              <a:t>BES Agile Acquisition Initiatives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15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6284" y="942414"/>
            <a:ext cx="6049624" cy="3492233"/>
          </a:xfrm>
        </p:spPr>
        <p:txBody>
          <a:bodyPr/>
          <a:lstStyle/>
          <a:p>
            <a:r>
              <a:rPr lang="en-US" sz="1400" dirty="0" smtClean="0"/>
              <a:t>FFP Software Maintenance</a:t>
            </a:r>
          </a:p>
          <a:p>
            <a:pPr lvl="1"/>
            <a:r>
              <a:rPr lang="en-US" sz="1100" b="0" dirty="0" smtClean="0"/>
              <a:t>Invite to bid, draft to vendor pool, questions for 2 weeks, rapid award</a:t>
            </a:r>
            <a:endParaRPr lang="en-US" sz="1100" b="0" dirty="0" smtClean="0"/>
          </a:p>
          <a:p>
            <a:r>
              <a:rPr lang="en-US" sz="1400" dirty="0" smtClean="0"/>
              <a:t>Streamlined Source Selection</a:t>
            </a:r>
          </a:p>
          <a:p>
            <a:pPr lvl="1"/>
            <a:r>
              <a:rPr lang="en-US" sz="1100" b="0" dirty="0" smtClean="0"/>
              <a:t>Points based Tech Experience and quantified Past Performance scoring</a:t>
            </a:r>
            <a:endParaRPr lang="en-US" sz="1100" b="0" dirty="0" smtClean="0"/>
          </a:p>
          <a:p>
            <a:r>
              <a:rPr lang="en-US" sz="1400" dirty="0" smtClean="0"/>
              <a:t>FFP Agile software development contract language</a:t>
            </a:r>
          </a:p>
          <a:p>
            <a:pPr lvl="1"/>
            <a:r>
              <a:rPr lang="en-US" sz="1100" b="0" dirty="0" smtClean="0"/>
              <a:t>Included </a:t>
            </a:r>
            <a:r>
              <a:rPr lang="en-US" sz="1100" b="0" dirty="0"/>
              <a:t>paragraph in PWS which allows the requirements list to change, under certain circumstances, without contract modifications.  Specific language below</a:t>
            </a:r>
            <a:r>
              <a:rPr lang="en-US" sz="1100" b="0" dirty="0" smtClean="0"/>
              <a:t>:</a:t>
            </a:r>
          </a:p>
          <a:p>
            <a:pPr lvl="2"/>
            <a:r>
              <a:rPr lang="en-US" sz="1100" b="0" dirty="0"/>
              <a:t>"</a:t>
            </a:r>
            <a:r>
              <a:rPr lang="en-US" sz="1100" b="0" dirty="0"/>
              <a:t>It is important to note that requirements may increase, decrease, or be modified as more information becomes available to the contractor and the government. </a:t>
            </a:r>
            <a:r>
              <a:rPr lang="en-US" sz="1100" b="0" dirty="0"/>
              <a:t>These types of changes are expected as part of an agile approach, and shall not affect the cost or </a:t>
            </a:r>
            <a:r>
              <a:rPr lang="en-US" sz="1100" b="0" dirty="0" smtClean="0"/>
              <a:t>schedule…..”</a:t>
            </a:r>
          </a:p>
          <a:p>
            <a:pPr lvl="1"/>
            <a:r>
              <a:rPr lang="en-US" sz="1100" b="0" dirty="0" smtClean="0"/>
              <a:t>Payment schedule based on </a:t>
            </a:r>
            <a:r>
              <a:rPr lang="en-US" sz="1100" b="0" dirty="0" err="1" smtClean="0"/>
              <a:t>devliery</a:t>
            </a:r>
            <a:r>
              <a:rPr lang="en-US" sz="1100" b="0" dirty="0" smtClean="0"/>
              <a:t>/acceptance of functional increments of capability</a:t>
            </a:r>
          </a:p>
          <a:p>
            <a:pPr lvl="1"/>
            <a:r>
              <a:rPr lang="en-US" sz="1100" b="0" dirty="0"/>
              <a:t>Although fixed price, negotiated payment schedule and </a:t>
            </a:r>
            <a:r>
              <a:rPr lang="en-US" sz="1100" b="0" dirty="0"/>
              <a:t>specified within the CLIN description, which allows the contractor to bill 80% of the total value of the development for sprints, while the other 20% is reserved for delivery of major LDDs</a:t>
            </a:r>
            <a:r>
              <a:rPr lang="en-US" sz="1100" b="0" dirty="0" smtClean="0"/>
              <a:t>.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Competitive Range </a:t>
            </a:r>
            <a:r>
              <a:rPr lang="en-US" sz="1400" dirty="0" smtClean="0">
                <a:solidFill>
                  <a:srgbClr val="0000FF"/>
                </a:solidFill>
              </a:rPr>
              <a:t>for Price </a:t>
            </a:r>
          </a:p>
          <a:p>
            <a:r>
              <a:rPr lang="en-US" sz="1400" dirty="0" smtClean="0"/>
              <a:t>Oral </a:t>
            </a:r>
            <a:r>
              <a:rPr lang="en-US" sz="1400" dirty="0" err="1" smtClean="0"/>
              <a:t>Presentaitons</a:t>
            </a:r>
            <a:r>
              <a:rPr lang="en-US" sz="1400" dirty="0" smtClean="0"/>
              <a:t> w/ checklist for evaluation</a:t>
            </a:r>
            <a:endParaRPr lang="en-US" sz="1400" dirty="0"/>
          </a:p>
          <a:p>
            <a:pPr lvl="1"/>
            <a:endParaRPr lang="en-US" sz="1100" b="0" dirty="0"/>
          </a:p>
          <a:p>
            <a:pPr lvl="1"/>
            <a:endParaRPr lang="en-US" sz="1100" b="0" dirty="0" smtClean="0"/>
          </a:p>
          <a:p>
            <a:pPr marL="0" indent="0">
              <a:buNone/>
            </a:pPr>
            <a:endParaRPr lang="en-US" sz="1100" b="0" dirty="0" smtClean="0"/>
          </a:p>
        </p:txBody>
      </p:sp>
    </p:spTree>
    <p:extLst>
      <p:ext uri="{BB962C8B-B14F-4D97-AF65-F5344CB8AC3E}">
        <p14:creationId xmlns:p14="http://schemas.microsoft.com/office/powerpoint/2010/main" val="240885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61" y="22781"/>
            <a:ext cx="5472176" cy="857250"/>
          </a:xfrm>
        </p:spPr>
        <p:txBody>
          <a:bodyPr/>
          <a:lstStyle/>
          <a:p>
            <a:r>
              <a:rPr lang="en-US" sz="2000" dirty="0" smtClean="0"/>
              <a:t>BES Common Computing Environment Application Migration Update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16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9739" y="978514"/>
            <a:ext cx="6581489" cy="3708469"/>
          </a:xfrm>
        </p:spPr>
        <p:txBody>
          <a:bodyPr/>
          <a:lstStyle/>
          <a:p>
            <a:r>
              <a:rPr lang="en-US" sz="1400" dirty="0" smtClean="0"/>
              <a:t>CCE Overview</a:t>
            </a:r>
          </a:p>
          <a:p>
            <a:pPr lvl="1"/>
            <a:r>
              <a:rPr lang="en-US" sz="1200" b="0" dirty="0" smtClean="0"/>
              <a:t>Multi-cloud framework– Amazon Web Services/Microsoft Azure w/ common services</a:t>
            </a:r>
          </a:p>
          <a:p>
            <a:pPr lvl="1"/>
            <a:r>
              <a:rPr lang="en-US" sz="1200" b="0" dirty="0" smtClean="0"/>
              <a:t>Leveraging cloud native capabilities, maximizing PaaS and SaaS offerings</a:t>
            </a:r>
          </a:p>
          <a:p>
            <a:pPr lvl="1"/>
            <a:r>
              <a:rPr lang="en-US" sz="1200" b="0" dirty="0" smtClean="0"/>
              <a:t>Adopting DevOps tools &amp; infrastructure as code for continuous integration pipeline</a:t>
            </a:r>
          </a:p>
          <a:p>
            <a:r>
              <a:rPr lang="en-US" sz="1400" dirty="0" smtClean="0"/>
              <a:t>CCE migration targeting hundreds of AF applications (</a:t>
            </a:r>
            <a:r>
              <a:rPr lang="en-US" sz="1400" dirty="0"/>
              <a:t>initial focus </a:t>
            </a:r>
            <a:r>
              <a:rPr lang="en-US" sz="1400" dirty="0" smtClean="0"/>
              <a:t>on 25 BES GCSS apps)</a:t>
            </a:r>
          </a:p>
          <a:p>
            <a:r>
              <a:rPr lang="en-US" sz="1400" dirty="0" smtClean="0"/>
              <a:t>Accomplishments</a:t>
            </a:r>
          </a:p>
          <a:p>
            <a:pPr lvl="1"/>
            <a:r>
              <a:rPr lang="en-US" sz="1200" b="0" dirty="0" smtClean="0"/>
              <a:t>CCE 1.0: Initial migration of 6 GCSS Apps </a:t>
            </a:r>
            <a:r>
              <a:rPr lang="en-US" sz="1200" b="0" dirty="0"/>
              <a:t>w/ production data in AWS </a:t>
            </a:r>
            <a:r>
              <a:rPr lang="en-US" sz="1200" b="0" dirty="0" smtClean="0"/>
              <a:t>(Nov </a:t>
            </a:r>
            <a:r>
              <a:rPr lang="en-US" sz="1200" b="0" dirty="0"/>
              <a:t>17)</a:t>
            </a:r>
            <a:endParaRPr lang="en-US" sz="1200" b="0" dirty="0" smtClean="0"/>
          </a:p>
          <a:p>
            <a:pPr lvl="2"/>
            <a:r>
              <a:rPr lang="en-US" sz="1200" b="0" dirty="0" smtClean="0"/>
              <a:t>Apps will be </a:t>
            </a:r>
            <a:r>
              <a:rPr lang="en-US" sz="1200" b="0" dirty="0"/>
              <a:t>refactored to leverage CCE 2.0 cloud </a:t>
            </a:r>
            <a:r>
              <a:rPr lang="en-US" sz="1200" b="0" dirty="0" smtClean="0"/>
              <a:t>native services</a:t>
            </a:r>
          </a:p>
          <a:p>
            <a:pPr lvl="1"/>
            <a:r>
              <a:rPr lang="en-US" sz="1200" b="0" dirty="0" smtClean="0"/>
              <a:t>CCE 2.0: Migration of 16 Apps for GCSS Sundown (testing complete by Mar 18)</a:t>
            </a:r>
          </a:p>
          <a:p>
            <a:pPr lvl="2"/>
            <a:r>
              <a:rPr lang="en-US" sz="1200" b="0" dirty="0" smtClean="0"/>
              <a:t>13 apps being refactored and </a:t>
            </a:r>
            <a:r>
              <a:rPr lang="en-US" sz="1200" b="0" dirty="0"/>
              <a:t>3</a:t>
            </a:r>
            <a:r>
              <a:rPr lang="en-US" sz="1200" b="0" dirty="0" smtClean="0"/>
              <a:t> apps undergoing initial analysis</a:t>
            </a:r>
          </a:p>
          <a:p>
            <a:r>
              <a:rPr lang="en-US" sz="1400" dirty="0" smtClean="0"/>
              <a:t>Next Steps</a:t>
            </a:r>
            <a:endParaRPr lang="en-US" sz="1400" dirty="0"/>
          </a:p>
          <a:p>
            <a:pPr lvl="1"/>
            <a:r>
              <a:rPr lang="en-US" sz="1100" b="0" dirty="0"/>
              <a:t>CCE </a:t>
            </a:r>
            <a:r>
              <a:rPr lang="en-US" sz="1100" b="0" dirty="0" smtClean="0"/>
              <a:t>2.0: 3 </a:t>
            </a:r>
            <a:r>
              <a:rPr lang="en-US" sz="1100" b="0" dirty="0"/>
              <a:t>GCSS </a:t>
            </a:r>
            <a:r>
              <a:rPr lang="en-US" sz="1100" b="0" dirty="0" smtClean="0"/>
              <a:t>SIPR Apps/GCSS Data Services/N</a:t>
            </a:r>
            <a:r>
              <a:rPr lang="en-US" sz="1200" b="0" dirty="0" smtClean="0"/>
              <a:t>on-GCSS Apps (beyond Mar 18)</a:t>
            </a:r>
            <a:endParaRPr lang="en-US" sz="1200" b="0" dirty="0"/>
          </a:p>
        </p:txBody>
      </p:sp>
      <p:sp>
        <p:nvSpPr>
          <p:cNvPr id="8" name="Rectangle 7"/>
          <p:cNvSpPr/>
          <p:nvPr/>
        </p:nvSpPr>
        <p:spPr>
          <a:xfrm>
            <a:off x="169739" y="4421490"/>
            <a:ext cx="6581489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+mn-cs"/>
              </a:rPr>
              <a:t>Focus On 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+mn-cs"/>
              </a:rPr>
              <a:t>Migrating to CCE </a:t>
            </a:r>
            <a:r>
              <a:rPr lang="en-US" sz="1600" b="1" dirty="0">
                <a:solidFill>
                  <a:srgbClr val="FFFFFF"/>
                </a:solidFill>
                <a:latin typeface="Arial"/>
                <a:cs typeface="+mn-cs"/>
              </a:rPr>
              <a:t>Capability As Rapidly As Possible</a:t>
            </a:r>
          </a:p>
        </p:txBody>
      </p:sp>
    </p:spTree>
    <p:extLst>
      <p:ext uri="{BB962C8B-B14F-4D97-AF65-F5344CB8AC3E}">
        <p14:creationId xmlns:p14="http://schemas.microsoft.com/office/powerpoint/2010/main" val="233241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81"/>
            <a:ext cx="5724437" cy="857250"/>
          </a:xfrm>
        </p:spPr>
        <p:txBody>
          <a:bodyPr/>
          <a:lstStyle/>
          <a:p>
            <a:r>
              <a:rPr lang="en-US" sz="2000" dirty="0" smtClean="0"/>
              <a:t>Mobile Application Technical Approach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17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0998" y="998975"/>
            <a:ext cx="6049624" cy="3492233"/>
          </a:xfrm>
        </p:spPr>
        <p:txBody>
          <a:bodyPr/>
          <a:lstStyle/>
          <a:p>
            <a:r>
              <a:rPr lang="en-US" sz="1100" dirty="0" smtClean="0"/>
              <a:t>Many mobile requirements identified—none approved and funded for BES to work</a:t>
            </a:r>
          </a:p>
          <a:p>
            <a:r>
              <a:rPr lang="en-US" sz="1100" dirty="0" smtClean="0"/>
              <a:t>Can’t allow each PMO to develop unique approach to mobile app development</a:t>
            </a:r>
            <a:endParaRPr lang="en-US" sz="1050" dirty="0" smtClean="0"/>
          </a:p>
          <a:p>
            <a:r>
              <a:rPr lang="en-US" sz="1100" dirty="0" smtClean="0"/>
              <a:t>Developing standard BES approach to mobile application development out to hide</a:t>
            </a:r>
          </a:p>
          <a:p>
            <a:pPr lvl="1"/>
            <a:r>
              <a:rPr lang="en-US" sz="1000" b="0" dirty="0" smtClean="0"/>
              <a:t>Small, BES part-time team researching using Gartner and MITRE support</a:t>
            </a:r>
          </a:p>
          <a:p>
            <a:r>
              <a:rPr lang="en-US" sz="1100" dirty="0" smtClean="0"/>
              <a:t>Gathering requirements for mobile app development from existing AF mobile pilots</a:t>
            </a:r>
          </a:p>
          <a:p>
            <a:pPr lvl="1"/>
            <a:r>
              <a:rPr lang="en-US" sz="1050" b="0" dirty="0" smtClean="0"/>
              <a:t>Development Tools</a:t>
            </a:r>
          </a:p>
          <a:p>
            <a:pPr lvl="1"/>
            <a:r>
              <a:rPr lang="en-US" sz="1050" b="0" dirty="0" smtClean="0"/>
              <a:t>Operational Tools</a:t>
            </a:r>
          </a:p>
          <a:p>
            <a:pPr lvl="1"/>
            <a:r>
              <a:rPr lang="en-US" sz="1050" b="0" dirty="0" smtClean="0"/>
              <a:t>Programmatic tools</a:t>
            </a:r>
          </a:p>
          <a:p>
            <a:pPr lvl="1"/>
            <a:r>
              <a:rPr lang="en-US" sz="1050" b="0" dirty="0" smtClean="0"/>
              <a:t>Native vs Hybrid approach (some dependency on Portable Electronic Devices (PED) types across AF)</a:t>
            </a:r>
          </a:p>
          <a:p>
            <a:r>
              <a:rPr lang="en-US" sz="1100" dirty="0" smtClean="0"/>
              <a:t>Measure requirements against AWS and Azure mobile service catalog</a:t>
            </a:r>
          </a:p>
          <a:p>
            <a:r>
              <a:rPr lang="en-US" sz="1100" dirty="0" smtClean="0"/>
              <a:t>Part-time team in BES researching and developing Mobile Application Development Strategy—limited capability</a:t>
            </a:r>
          </a:p>
          <a:p>
            <a:pPr lvl="1"/>
            <a:r>
              <a:rPr lang="en-US" sz="1000" b="0" dirty="0" smtClean="0"/>
              <a:t>Taking out of hide until receive funded requirements—planning to ask customers to share costs</a:t>
            </a:r>
          </a:p>
          <a:p>
            <a:pPr lvl="1"/>
            <a:r>
              <a:rPr lang="en-US" sz="1000" b="0" dirty="0" smtClean="0"/>
              <a:t>Team plugged into AF and DoD Mobile policy working groups so programs don’t have to—standardize interpretation of </a:t>
            </a:r>
            <a:r>
              <a:rPr lang="en-US" sz="1000" b="0" dirty="0" smtClean="0"/>
              <a:t>guidance</a:t>
            </a:r>
          </a:p>
          <a:p>
            <a:r>
              <a:rPr lang="en-US" sz="1100" dirty="0"/>
              <a:t>BES Way Ahead:  Working with contracting, legal and acquisition team to </a:t>
            </a:r>
            <a:r>
              <a:rPr lang="en-US" sz="1100" dirty="0" smtClean="0"/>
              <a:t>ID barriers to rapid acquisition and clear path for prototype efforts</a:t>
            </a:r>
            <a:endParaRPr lang="en-US" sz="1100" dirty="0"/>
          </a:p>
          <a:p>
            <a:pPr lvl="1"/>
            <a:endParaRPr lang="en-US" sz="1100" b="0" dirty="0" smtClean="0"/>
          </a:p>
          <a:p>
            <a:pPr marL="0" indent="0">
              <a:buNone/>
            </a:pPr>
            <a:endParaRPr lang="en-US" sz="1100" b="0" dirty="0" smtClean="0"/>
          </a:p>
        </p:txBody>
      </p:sp>
    </p:spTree>
    <p:extLst>
      <p:ext uri="{BB962C8B-B14F-4D97-AF65-F5344CB8AC3E}">
        <p14:creationId xmlns:p14="http://schemas.microsoft.com/office/powerpoint/2010/main" val="133958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81"/>
            <a:ext cx="5724437" cy="857250"/>
          </a:xfrm>
        </p:spPr>
        <p:txBody>
          <a:bodyPr/>
          <a:lstStyle/>
          <a:p>
            <a:r>
              <a:rPr lang="en-US" sz="2000" dirty="0" smtClean="0"/>
              <a:t>BES Small Business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18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706"/>
            <a:ext cx="6657518" cy="37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0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4437" cy="857250"/>
          </a:xfrm>
        </p:spPr>
        <p:txBody>
          <a:bodyPr/>
          <a:lstStyle/>
          <a:p>
            <a:r>
              <a:rPr lang="en-US" sz="2800" dirty="0" smtClean="0"/>
              <a:t>BES SMART Reference Guide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19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533466">
            <a:off x="1283033" y="2312331"/>
            <a:ext cx="3791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Coming Soon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5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2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908" y="1157214"/>
            <a:ext cx="56816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BES Intro/Overview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HHQ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Business Capability Acquisition Cycle (BCAC)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BES Initiatives/Progress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Small Business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362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81"/>
            <a:ext cx="5724437" cy="857250"/>
          </a:xfrm>
        </p:spPr>
        <p:txBody>
          <a:bodyPr/>
          <a:lstStyle/>
          <a:p>
            <a:r>
              <a:rPr lang="en-US" sz="3600" dirty="0" smtClean="0"/>
              <a:t>Questions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20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AFPEO BES Overview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3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1193" y="1002636"/>
            <a:ext cx="6455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WE run the SYSTEMS that run the AIR FORCE…moving MONEY, MANPOWER and MATERIEL</a:t>
            </a:r>
            <a:endParaRPr lang="en-US" sz="1100" b="1" i="1" dirty="0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264246"/>
            <a:ext cx="6858000" cy="337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0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AFPEO BES Org Structure</a:t>
            </a:r>
            <a:br>
              <a:rPr lang="en-US" dirty="0" smtClean="0"/>
            </a:br>
            <a:r>
              <a:rPr lang="en-US" dirty="0" smtClean="0"/>
              <a:t>(Operational)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4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046421"/>
            <a:ext cx="6858000" cy="33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4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 Strategic Goals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5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512" y="1031081"/>
            <a:ext cx="6185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Goal 1 –Recruit, develop, &amp; retain an agile </a:t>
            </a:r>
            <a:r>
              <a:rPr lang="en-US" sz="1600" b="1" dirty="0" smtClean="0"/>
              <a:t>workforce</a:t>
            </a:r>
          </a:p>
          <a:p>
            <a:endParaRPr lang="en-US" sz="1600" dirty="0"/>
          </a:p>
          <a:p>
            <a:r>
              <a:rPr lang="en-US" sz="1600" b="1" dirty="0"/>
              <a:t>Goal 2 –Strengthen Customer, Stakeholder and Industry </a:t>
            </a:r>
            <a:r>
              <a:rPr lang="en-US" sz="1600" b="1" dirty="0" smtClean="0"/>
              <a:t>Relationships</a:t>
            </a:r>
          </a:p>
          <a:p>
            <a:endParaRPr lang="en-US" sz="1600" dirty="0"/>
          </a:p>
          <a:p>
            <a:r>
              <a:rPr lang="en-US" sz="1600" b="1" dirty="0"/>
              <a:t>Goal 3: Drive flexibility &amp; speed into our corporate </a:t>
            </a:r>
            <a:r>
              <a:rPr lang="en-US" sz="1600" b="1" dirty="0" smtClean="0"/>
              <a:t>processes</a:t>
            </a:r>
          </a:p>
          <a:p>
            <a:endParaRPr lang="en-US" sz="1600" dirty="0"/>
          </a:p>
          <a:p>
            <a:r>
              <a:rPr lang="en-US" sz="1600" b="1" dirty="0"/>
              <a:t>Goal 4: Remove non-value added policies &amp; foster innovation through prototyping &amp; incorporating disruptive </a:t>
            </a:r>
            <a:r>
              <a:rPr lang="en-US" sz="1600" b="1" dirty="0" smtClean="0"/>
              <a:t>technologies</a:t>
            </a:r>
          </a:p>
          <a:p>
            <a:endParaRPr lang="en-US" sz="1600" dirty="0"/>
          </a:p>
          <a:p>
            <a:r>
              <a:rPr lang="en-US" sz="1600" b="1" dirty="0"/>
              <a:t>Goal 5: Evolve to an adaptive organization structure; thereby, achieving flexibility &amp; increasing mission effectiveness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4332" y="4078069"/>
            <a:ext cx="477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Update Pending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2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SECDEF Guidance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6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282" y="992215"/>
            <a:ext cx="63641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Oct 17: Three Lines of Effort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First, restore military readiness as we build a more lethal force</a:t>
            </a:r>
            <a:r>
              <a:rPr lang="en-US" i="1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Second, strengthen alliances and attract new </a:t>
            </a:r>
            <a:r>
              <a:rPr lang="en-US" i="1" dirty="0" smtClean="0"/>
              <a:t>partners.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Third</a:t>
            </a:r>
            <a:r>
              <a:rPr lang="en-US" i="1" dirty="0"/>
              <a:t>, bring business reforms to the Department of Defense. </a:t>
            </a:r>
            <a:r>
              <a:rPr lang="en-US" dirty="0">
                <a:solidFill>
                  <a:srgbClr val="0000FF"/>
                </a:solidFill>
              </a:rPr>
              <a:t>This line of effort </a:t>
            </a:r>
            <a:r>
              <a:rPr lang="en-US" dirty="0" smtClean="0">
                <a:solidFill>
                  <a:srgbClr val="0000FF"/>
                </a:solidFill>
              </a:rPr>
              <a:t>instills budget </a:t>
            </a:r>
            <a:r>
              <a:rPr lang="en-US" dirty="0">
                <a:solidFill>
                  <a:srgbClr val="0000FF"/>
                </a:solidFill>
              </a:rPr>
              <a:t>discipline and effective resource management, develops a culture </a:t>
            </a:r>
            <a:r>
              <a:rPr lang="en-US" dirty="0" smtClean="0">
                <a:solidFill>
                  <a:srgbClr val="0000FF"/>
                </a:solidFill>
              </a:rPr>
              <a:t>of rapid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meaningful innovation</a:t>
            </a:r>
            <a:r>
              <a:rPr lang="en-US" dirty="0">
                <a:solidFill>
                  <a:srgbClr val="0000FF"/>
                </a:solidFill>
              </a:rPr>
              <a:t>, streamlines requirements and acquisition processes, and promotes responsible </a:t>
            </a:r>
            <a:r>
              <a:rPr lang="en-US" dirty="0" smtClean="0">
                <a:solidFill>
                  <a:srgbClr val="0000FF"/>
                </a:solidFill>
              </a:rPr>
              <a:t>risk taking and </a:t>
            </a:r>
            <a:r>
              <a:rPr lang="en-US" dirty="0">
                <a:solidFill>
                  <a:srgbClr val="0000FF"/>
                </a:solidFill>
              </a:rPr>
              <a:t>personal initiative. Some specific reforms are already in progress, such as </a:t>
            </a:r>
            <a:r>
              <a:rPr lang="en-US" dirty="0" smtClean="0">
                <a:solidFill>
                  <a:srgbClr val="0000FF"/>
                </a:solidFill>
              </a:rPr>
              <a:t>the Congressionally-mandated </a:t>
            </a:r>
            <a:r>
              <a:rPr lang="en-US" dirty="0">
                <a:solidFill>
                  <a:srgbClr val="0000FF"/>
                </a:solidFill>
              </a:rPr>
              <a:t>creation of a Chief Management Officer and realignment of the </a:t>
            </a:r>
            <a:r>
              <a:rPr lang="en-US" dirty="0" smtClean="0">
                <a:solidFill>
                  <a:srgbClr val="0000FF"/>
                </a:solidFill>
              </a:rPr>
              <a:t>Under Secretary </a:t>
            </a:r>
            <a:r>
              <a:rPr lang="en-US" dirty="0">
                <a:solidFill>
                  <a:srgbClr val="0000FF"/>
                </a:solidFill>
              </a:rPr>
              <a:t>of Defense for Acquisition, Technology and Logistics, as well as the </a:t>
            </a:r>
            <a:r>
              <a:rPr lang="en-US" dirty="0" smtClean="0">
                <a:solidFill>
                  <a:srgbClr val="0000FF"/>
                </a:solidFill>
              </a:rPr>
              <a:t>Department's preparations </a:t>
            </a:r>
            <a:r>
              <a:rPr lang="en-US" dirty="0">
                <a:solidFill>
                  <a:srgbClr val="0000FF"/>
                </a:solidFill>
              </a:rPr>
              <a:t>for its first full-scope financial audit in FY 2018. Others are forthcoming, as we </a:t>
            </a:r>
            <a:r>
              <a:rPr lang="en-US" dirty="0" smtClean="0">
                <a:solidFill>
                  <a:srgbClr val="0000FF"/>
                </a:solidFill>
              </a:rPr>
              <a:t>seek to </a:t>
            </a:r>
            <a:r>
              <a:rPr lang="en-US" dirty="0">
                <a:solidFill>
                  <a:srgbClr val="0000FF"/>
                </a:solidFill>
              </a:rPr>
              <a:t>modernize the defense travel system, protect our infrastructure and intellectual </a:t>
            </a:r>
            <a:r>
              <a:rPr lang="en-US" dirty="0" smtClean="0">
                <a:solidFill>
                  <a:srgbClr val="0000FF"/>
                </a:solidFill>
              </a:rPr>
              <a:t>property, improve </a:t>
            </a:r>
            <a:r>
              <a:rPr lang="en-US" dirty="0">
                <a:solidFill>
                  <a:srgbClr val="0000FF"/>
                </a:solidFill>
              </a:rPr>
              <a:t>information technology business operations efficiency, and implement real </a:t>
            </a:r>
            <a:r>
              <a:rPr lang="en-US" dirty="0" smtClean="0">
                <a:solidFill>
                  <a:srgbClr val="0000FF"/>
                </a:solidFill>
              </a:rPr>
              <a:t>cost accounting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9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 SECDEF Guidance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7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403" y="985581"/>
            <a:ext cx="63641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27</a:t>
            </a:r>
            <a:r>
              <a:rPr lang="en-US" dirty="0" smtClean="0"/>
              <a:t> Oct 17: Information Technology and Business System Reform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 part of NDAA FY17 Section 901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Reform efforts align functionally against 8 major lines of business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IT Reform Priority Areas (Current)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Reduce IT Commodity Sellers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Enterprise Collaboration Suite (ECAPS)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One NIPR/ One SIPR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Rationalize Business Systems (DCPS, DTS)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Consolidate Cyber/ IT Responsibilities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Accelerate Enterprise Cloud Adoption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IT Reform Priority Areas (as identified by Memo)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Time-phased roadmaps that evolve and deploys systems to support business reforms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Reduce total number of systems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FF"/>
                </a:solidFill>
              </a:rPr>
              <a:t>Ensure systems have necessary controls to support audit and information integrity</a:t>
            </a:r>
            <a:endParaRPr lang="en-US" sz="1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 CIO High Priorities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8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029" y="986465"/>
            <a:ext cx="63641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DMZ 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Win 10 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PKI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Privileged Access Management (PAM) is a virtual or hardened appliance/tool that performs strong 2 factor authentication (2FA) of privileged users as a proxy for legacy end devices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667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92" y="57150"/>
            <a:ext cx="5283652" cy="857250"/>
          </a:xfrm>
        </p:spPr>
        <p:txBody>
          <a:bodyPr/>
          <a:lstStyle/>
          <a:p>
            <a:r>
              <a:rPr lang="en-US" dirty="0" smtClean="0"/>
              <a:t>Other Ongoing HHQ Efforts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122057"/>
            <a:ext cx="712756" cy="6586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774DE8-F5A6-4696-9CB5-3D9C356F199F}" type="slidenum">
              <a:rPr lang="en-US" smtClean="0"/>
              <a:pPr>
                <a:defRPr/>
              </a:pPr>
              <a:t>9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46" y="979307"/>
            <a:ext cx="51534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EITaaS</a:t>
            </a:r>
            <a:r>
              <a:rPr lang="en-US" sz="2400" dirty="0" smtClean="0"/>
              <a:t> (C3I&amp;N)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JEDI (OSD)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ITCM (AFICA)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Agile “Everything” (</a:t>
            </a:r>
            <a:r>
              <a:rPr lang="en-US" sz="2400" dirty="0" err="1" smtClean="0"/>
              <a:t>MGen</a:t>
            </a:r>
            <a:r>
              <a:rPr lang="en-US" sz="2400" dirty="0" smtClean="0"/>
              <a:t> </a:t>
            </a:r>
            <a:r>
              <a:rPr lang="en-US" sz="2400" dirty="0" err="1" smtClean="0"/>
              <a:t>Zabel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Mgmt (</a:t>
            </a:r>
            <a:r>
              <a:rPr lang="en-US" sz="2400" dirty="0" err="1" smtClean="0"/>
              <a:t>MGen</a:t>
            </a:r>
            <a:r>
              <a:rPr lang="en-US" sz="2400" dirty="0" smtClean="0"/>
              <a:t> Crider)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Bottleneck QRT (C3I&amp;N)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Mobile (HAF/A4)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IT </a:t>
            </a:r>
            <a:r>
              <a:rPr lang="en-US" sz="2400" dirty="0" err="1" smtClean="0">
                <a:solidFill>
                  <a:srgbClr val="0000FF"/>
                </a:solidFill>
              </a:rPr>
              <a:t>Approp</a:t>
            </a:r>
            <a:r>
              <a:rPr lang="en-US" sz="2400" dirty="0" smtClean="0">
                <a:solidFill>
                  <a:srgbClr val="0000FF"/>
                </a:solidFill>
              </a:rPr>
              <a:t>/Working </a:t>
            </a:r>
            <a:r>
              <a:rPr lang="en-US" sz="2400" dirty="0" err="1" smtClean="0">
                <a:solidFill>
                  <a:srgbClr val="0000FF"/>
                </a:solidFill>
              </a:rPr>
              <a:t>Captial</a:t>
            </a:r>
            <a:r>
              <a:rPr lang="en-US" sz="2400" dirty="0" smtClean="0">
                <a:solidFill>
                  <a:srgbClr val="0000FF"/>
                </a:solidFill>
              </a:rPr>
              <a:t> Fund?</a:t>
            </a:r>
          </a:p>
        </p:txBody>
      </p:sp>
    </p:spTree>
    <p:extLst>
      <p:ext uri="{BB962C8B-B14F-4D97-AF65-F5344CB8AC3E}">
        <p14:creationId xmlns:p14="http://schemas.microsoft.com/office/powerpoint/2010/main" val="2341281652"/>
      </p:ext>
    </p:extLst>
  </p:cSld>
  <p:clrMapOvr>
    <a:masterClrMapping/>
  </p:clrMapOvr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75C5F076D89D4EAE815ED7BD8C9A08" ma:contentTypeVersion="2" ma:contentTypeDescription="Create a new document." ma:contentTypeScope="" ma:versionID="35815766f1ddc56e8ee34738e8edd85b">
  <xsd:schema xmlns:xsd="http://www.w3.org/2001/XMLSchema" xmlns:xs="http://www.w3.org/2001/XMLSchema" xmlns:p="http://schemas.microsoft.com/office/2006/metadata/properties" xmlns:ns2="dce580d0-2f44-47fd-9b0a-412c872575c8" targetNamespace="http://schemas.microsoft.com/office/2006/metadata/properties" ma:root="true" ma:fieldsID="6af6b9b415fc831eefb26b05e259a6f0" ns2:_="">
    <xsd:import namespace="dce580d0-2f44-47fd-9b0a-412c872575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580d0-2f44-47fd-9b0a-412c872575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ce580d0-2f44-47fd-9b0a-412c872575c8">UV4MTXRN5ETN-2129703154-92</_dlc_DocId>
    <_dlc_DocIdUrl xmlns="dce580d0-2f44-47fd-9b0a-412c872575c8">
      <Url>https://org2.eis.af.mil/sites/20760/_layouts/15/DocIdRedir.aspx?ID=UV4MTXRN5ETN-2129703154-92</Url>
      <Description>UV4MTXRN5ETN-2129703154-92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DCF22A-8A71-46B4-9745-8710A33BCB9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902E83E-3C86-4E88-AA42-484E415E4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580d0-2f44-47fd-9b0a-412c87257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526ADC-F132-423E-AADB-98D15875D2A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ce580d0-2f44-47fd-9b0a-412c872575c8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B46E78A-70C9-400C-8A2F-CA2C017388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Designs\USAF(Unclas).pot</Template>
  <TotalTime>34573</TotalTime>
  <Words>1489</Words>
  <Application>Microsoft Office PowerPoint</Application>
  <PresentationFormat>Custom</PresentationFormat>
  <Paragraphs>205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Schoolbook</vt:lpstr>
      <vt:lpstr>Times New Roman</vt:lpstr>
      <vt:lpstr>Wingdings</vt:lpstr>
      <vt:lpstr>USAF(Unclas)</vt:lpstr>
      <vt:lpstr>“State of BES”</vt:lpstr>
      <vt:lpstr>Agenda</vt:lpstr>
      <vt:lpstr>AFPEO BES Overview</vt:lpstr>
      <vt:lpstr>AFPEO BES Org Structure (Operational)</vt:lpstr>
      <vt:lpstr>BES Strategic Goals</vt:lpstr>
      <vt:lpstr>SECDEF Guidance</vt:lpstr>
      <vt:lpstr>DEP SECDEF Guidance</vt:lpstr>
      <vt:lpstr>SAF CIO High Priorities</vt:lpstr>
      <vt:lpstr>Other Ongoing HHQ Efforts</vt:lpstr>
      <vt:lpstr>New DoDI 5000.75 Business Capability Acquisition Cycle</vt:lpstr>
      <vt:lpstr>BCAC Process Overview</vt:lpstr>
      <vt:lpstr>BCAC Implementation Status</vt:lpstr>
      <vt:lpstr>Other Ongoing HHQ Efforts</vt:lpstr>
      <vt:lpstr>BES Agile Dev Initiatives  at a glance</vt:lpstr>
      <vt:lpstr>BES Agile Acquisition Initiatives</vt:lpstr>
      <vt:lpstr>BES Common Computing Environment Application Migration Update</vt:lpstr>
      <vt:lpstr>Mobile Application Technical Approach</vt:lpstr>
      <vt:lpstr>BES Small Business</vt:lpstr>
      <vt:lpstr>BES SMART Reference Guide</vt:lpstr>
      <vt:lpstr>Questions</vt:lpstr>
    </vt:vector>
  </TitlesOfParts>
  <Company>HQ USAF/______, Pentagon, DC 20330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Wood William B Civ HQ 754 ELSG/XR</dc:creator>
  <cp:lastModifiedBy>REYBITZ, KYLE A Col USAF AFMC AFLCMC/HI</cp:lastModifiedBy>
  <cp:revision>1853</cp:revision>
  <cp:lastPrinted>2018-01-31T16:40:18Z</cp:lastPrinted>
  <dcterms:created xsi:type="dcterms:W3CDTF">2000-04-26T18:38:01Z</dcterms:created>
  <dcterms:modified xsi:type="dcterms:W3CDTF">2018-01-31T16:49:22Z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0x0101002675C5F076D89D4EAE815ED7BD8C9A08</vt:lpwstr>
  </property>
  <property fmtid="{D5CDD505-2E9C-101B-9397-08002B2CF9AE}" pid="3" name="Order">
    <vt:r8>14400</vt:r8>
  </property>
  <property fmtid="{D5CDD505-2E9C-101B-9397-08002B2CF9AE}" pid="4" name="TemplateUrl">
    <vt:lpwstr/>
  </property>
  <property fmtid="{D5CDD505-2E9C-101B-9397-08002B2CF9AE}" pid="5" name="xd_ProgID">
    <vt:lpwstr/>
  </property>
  <property fmtid="{D5CDD505-2E9C-101B-9397-08002B2CF9AE}" pid="6" name="_dlc_DocIdItemGuid">
    <vt:lpwstr>77976ee6-f148-45f6-8d4e-80c478df526e</vt:lpwstr>
  </property>
</Properties>
</file>